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sldIdLst>
    <p:sldId id="256" r:id="rId2"/>
    <p:sldId id="257" r:id="rId3"/>
    <p:sldId id="281" r:id="rId4"/>
    <p:sldId id="282" r:id="rId5"/>
    <p:sldId id="258" r:id="rId6"/>
    <p:sldId id="259" r:id="rId7"/>
    <p:sldId id="260" r:id="rId8"/>
    <p:sldId id="283" r:id="rId9"/>
    <p:sldId id="284" r:id="rId10"/>
    <p:sldId id="269" r:id="rId11"/>
    <p:sldId id="270" r:id="rId12"/>
    <p:sldId id="271" r:id="rId13"/>
    <p:sldId id="272" r:id="rId14"/>
    <p:sldId id="273" r:id="rId15"/>
    <p:sldId id="274"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horzBarState="maximized">
    <p:restoredLeft sz="15017" autoAdjust="0"/>
    <p:restoredTop sz="94660"/>
  </p:normalViewPr>
  <p:slideViewPr>
    <p:cSldViewPr snapToGrid="0">
      <p:cViewPr varScale="1">
        <p:scale>
          <a:sx n="78" d="100"/>
          <a:sy n="78" d="100"/>
        </p:scale>
        <p:origin x="-112" y="-81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69895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5770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0073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00291314"/>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15570202"/>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DE8FFA0-70E0-45EF-AB02-D3A40032CFCC}" type="datetimeFigureOut">
              <a:rPr lang="fr-FR" smtClean="0"/>
              <a:pPr/>
              <a:t>27/10/21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86463475"/>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DE8FFA0-70E0-45EF-AB02-D3A40032CFCC}" type="datetimeFigureOut">
              <a:rPr lang="fr-FR" smtClean="0"/>
              <a:pPr/>
              <a:t>27/10/21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3583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DE8FFA0-70E0-45EF-AB02-D3A40032CFCC}" type="datetimeFigureOut">
              <a:rPr lang="fr-FR" smtClean="0"/>
              <a:pPr/>
              <a:t>27/10/21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350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DE8FFA0-70E0-45EF-AB02-D3A40032CFCC}" type="datetimeFigureOut">
              <a:rPr lang="fr-FR" smtClean="0"/>
              <a:pPr/>
              <a:t>27/10/21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04830256"/>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E8FFA0-70E0-45EF-AB02-D3A40032CFCC}" type="datetimeFigureOut">
              <a:rPr lang="fr-FR" smtClean="0"/>
              <a:pPr/>
              <a:t>27/10/21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52063144"/>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DE8FFA0-70E0-45EF-AB02-D3A40032CFCC}" type="datetimeFigureOut">
              <a:rPr lang="fr-FR" smtClean="0"/>
              <a:pPr/>
              <a:t>27/10/21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27593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8FFA0-70E0-45EF-AB02-D3A40032CFCC}" type="datetimeFigureOut">
              <a:rPr lang="fr-FR" smtClean="0"/>
              <a:pPr/>
              <a:t>27/10/21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DA214-115A-4E12-9B79-DB50F259EF95}" type="slidenum">
              <a:rPr lang="fr-FR" smtClean="0"/>
              <a:pPr/>
              <a:t>‹#›</a:t>
            </a:fld>
            <a:endParaRPr lang="fr-F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48004"/>
      </p:ext>
    </p:extLst>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2218" y="1122363"/>
            <a:ext cx="9545782" cy="2387600"/>
          </a:xfrm>
        </p:spPr>
        <p:txBody>
          <a:bodyPr>
            <a:noAutofit/>
          </a:bodyPr>
          <a:lstStyle/>
          <a:p>
            <a:r>
              <a:rPr lang="fr-FR" sz="3600" b="1" dirty="0"/>
              <a:t>Connaissances et pratiques du personnel soignant de 1</a:t>
            </a:r>
            <a:r>
              <a:rPr lang="fr-FR" sz="3600" b="1" baseline="30000" dirty="0"/>
              <a:t>er</a:t>
            </a:r>
            <a:r>
              <a:rPr lang="fr-FR" sz="3600" b="1" dirty="0"/>
              <a:t> ligne du </a:t>
            </a:r>
            <a:r>
              <a:rPr lang="fr-FR" sz="3600" b="1" dirty="0" err="1"/>
              <a:t>systéme</a:t>
            </a:r>
            <a:r>
              <a:rPr lang="fr-FR" sz="3600" b="1" dirty="0"/>
              <a:t> de santé de la commune  de Ouahigouya sur les facteurs de risque </a:t>
            </a:r>
            <a:r>
              <a:rPr lang="fr-FR" sz="3600" b="1" dirty="0" smtClean="0"/>
              <a:t>cardiovasculaires</a:t>
            </a:r>
            <a:endParaRPr lang="fr-FR" sz="3600" b="1" dirty="0"/>
          </a:p>
        </p:txBody>
      </p:sp>
      <p:sp>
        <p:nvSpPr>
          <p:cNvPr id="3" name="Sous-titre 2"/>
          <p:cNvSpPr>
            <a:spLocks noGrp="1"/>
          </p:cNvSpPr>
          <p:nvPr>
            <p:ph type="subTitle" idx="1"/>
          </p:nvPr>
        </p:nvSpPr>
        <p:spPr>
          <a:xfrm>
            <a:off x="1330037" y="3622819"/>
            <a:ext cx="9476509" cy="1655762"/>
          </a:xfrm>
        </p:spPr>
        <p:txBody>
          <a:bodyPr>
            <a:normAutofit/>
          </a:bodyPr>
          <a:lstStyle/>
          <a:p>
            <a:pPr algn="l">
              <a:lnSpc>
                <a:spcPct val="100000"/>
              </a:lnSpc>
              <a:spcBef>
                <a:spcPts val="0"/>
              </a:spcBef>
            </a:pPr>
            <a:r>
              <a:rPr lang="fr-FR" b="1" u="sng" dirty="0" smtClean="0"/>
              <a:t>Salam </a:t>
            </a:r>
            <a:r>
              <a:rPr lang="fr-FR" b="1" u="sng" dirty="0"/>
              <a:t>OUEDRAOGO</a:t>
            </a:r>
            <a:r>
              <a:rPr lang="fr-FR" b="1" u="sng" baseline="30000" dirty="0"/>
              <a:t>1</a:t>
            </a:r>
            <a:r>
              <a:rPr lang="fr-FR" dirty="0"/>
              <a:t>,  Edgar W. Martial OUERDAOGO</a:t>
            </a:r>
            <a:r>
              <a:rPr lang="fr-FR" baseline="30000" dirty="0"/>
              <a:t>1</a:t>
            </a:r>
            <a:r>
              <a:rPr lang="fr-FR" dirty="0"/>
              <a:t>, Joël BAMOUNI</a:t>
            </a:r>
            <a:r>
              <a:rPr lang="fr-FR" baseline="30000" dirty="0"/>
              <a:t>1</a:t>
            </a:r>
            <a:r>
              <a:rPr lang="fr-FR" dirty="0"/>
              <a:t>,  </a:t>
            </a:r>
            <a:endParaRPr lang="fr-FR" dirty="0" smtClean="0"/>
          </a:p>
          <a:p>
            <a:pPr algn="l">
              <a:lnSpc>
                <a:spcPct val="100000"/>
              </a:lnSpc>
              <a:spcBef>
                <a:spcPts val="0"/>
              </a:spcBef>
            </a:pPr>
            <a:r>
              <a:rPr lang="fr-FR" dirty="0" err="1" smtClean="0"/>
              <a:t>Nongoba</a:t>
            </a:r>
            <a:r>
              <a:rPr lang="fr-FR" dirty="0" smtClean="0"/>
              <a:t> SAWADOGO</a:t>
            </a:r>
            <a:r>
              <a:rPr lang="fr-FR" baseline="30000" dirty="0" smtClean="0"/>
              <a:t>1</a:t>
            </a:r>
            <a:r>
              <a:rPr lang="fr-FR" dirty="0" smtClean="0"/>
              <a:t>, </a:t>
            </a:r>
            <a:r>
              <a:rPr lang="fr-FR" dirty="0" err="1" smtClean="0"/>
              <a:t>Ousseni</a:t>
            </a:r>
            <a:r>
              <a:rPr lang="fr-FR" dirty="0" smtClean="0"/>
              <a:t> </a:t>
            </a:r>
            <a:r>
              <a:rPr lang="fr-FR" dirty="0"/>
              <a:t>OUEDRAOGO</a:t>
            </a:r>
            <a:r>
              <a:rPr lang="fr-FR" baseline="30000" dirty="0"/>
              <a:t>2</a:t>
            </a:r>
            <a:r>
              <a:rPr lang="fr-FR" b="1" dirty="0"/>
              <a:t> </a:t>
            </a:r>
            <a:endParaRPr lang="fr-FR" dirty="0"/>
          </a:p>
          <a:p>
            <a:pPr lvl="0" algn="l">
              <a:lnSpc>
                <a:spcPct val="100000"/>
              </a:lnSpc>
              <a:spcBef>
                <a:spcPts val="0"/>
              </a:spcBef>
            </a:pPr>
            <a:r>
              <a:rPr lang="fr-FR" sz="2000" dirty="0" smtClean="0"/>
              <a:t>1= Centre </a:t>
            </a:r>
            <a:r>
              <a:rPr lang="fr-FR" sz="2000" dirty="0"/>
              <a:t>hospitalier universitaire régional de Ouahigouya et Université de Ouahigouya</a:t>
            </a:r>
          </a:p>
          <a:p>
            <a:pPr algn="l">
              <a:lnSpc>
                <a:spcPct val="100000"/>
              </a:lnSpc>
              <a:spcBef>
                <a:spcPts val="0"/>
              </a:spcBef>
            </a:pPr>
            <a:r>
              <a:rPr lang="fr-FR" sz="2000" dirty="0" smtClean="0"/>
              <a:t>2= District </a:t>
            </a:r>
            <a:r>
              <a:rPr lang="fr-FR" sz="2000" dirty="0"/>
              <a:t>Sanitaire de Ouahigouya</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88020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404115" y="187595"/>
            <a:ext cx="11315215" cy="620502"/>
          </a:xfrm>
        </p:spPr>
        <p:txBody>
          <a:bodyPr>
            <a:normAutofit/>
          </a:bodyPr>
          <a:lstStyle/>
          <a:p>
            <a:r>
              <a:rPr lang="fr-FR" sz="2400" b="1" i="1" u="sng" dirty="0"/>
              <a:t>Tableau 1</a:t>
            </a:r>
            <a:r>
              <a:rPr lang="fr-FR" sz="2400" b="1" i="1" u="sng" dirty="0" smtClean="0"/>
              <a:t>:</a:t>
            </a:r>
            <a:r>
              <a:rPr lang="fr-FR" sz="2400" dirty="0" smtClean="0"/>
              <a:t> </a:t>
            </a:r>
            <a:r>
              <a:rPr lang="fr-FR" sz="2400" dirty="0"/>
              <a:t>Proportion de bonnes réponses des agents sur leurs </a:t>
            </a:r>
            <a:r>
              <a:rPr lang="fr-FR" sz="2400" dirty="0" smtClean="0"/>
              <a:t>connaissances</a:t>
            </a:r>
            <a:endParaRPr lang="fr-FR" sz="4000" dirty="0"/>
          </a:p>
        </p:txBody>
      </p:sp>
      <p:graphicFrame>
        <p:nvGraphicFramePr>
          <p:cNvPr id="6" name="Espace réservé du contenu 5"/>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0096639"/>
              </p:ext>
            </p:extLst>
          </p:nvPr>
        </p:nvGraphicFramePr>
        <p:xfrm>
          <a:off x="880393" y="865817"/>
          <a:ext cx="9900813" cy="5799291"/>
        </p:xfrm>
        <a:graphic>
          <a:graphicData uri="http://schemas.openxmlformats.org/drawingml/2006/table">
            <a:tbl>
              <a:tblPr firstRow="1" bandRow="1">
                <a:tableStyleId>{5C22544A-7EE6-4342-B048-85BDC9FD1C3A}</a:tableStyleId>
              </a:tblPr>
              <a:tblGrid>
                <a:gridCol w="3550437"/>
                <a:gridCol w="1298941"/>
                <a:gridCol w="1026612"/>
                <a:gridCol w="1807064"/>
                <a:gridCol w="1117093"/>
                <a:gridCol w="1100666"/>
              </a:tblGrid>
              <a:tr h="696939">
                <a:tc>
                  <a:txBody>
                    <a:bodyPr/>
                    <a:lstStyle/>
                    <a:p>
                      <a:pPr algn="ct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Les facteurs de risque</a:t>
                      </a:r>
                      <a:endParaRPr lang="fr-FR" sz="16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 de fois reconnu</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Bonne définition</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Systématiquement</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recherché</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Méthode adaptée</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PEC adaptée</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Tabagisme</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48,39%)</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58 </a:t>
                      </a:r>
                      <a:endPar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93,55%</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(14,52%)</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a:t>
                      </a:r>
                      <a:endPar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50,00%)</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 </a:t>
                      </a:r>
                      <a:endPar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24,19%)</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Consommation excessive d’alcool</a:t>
                      </a:r>
                      <a:endParaRPr lang="fr-FR" sz="16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(45,16%)</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14,52%)</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(12,90%)</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(37,10%)</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20,97%)</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HTA</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 </a:t>
                      </a:r>
                      <a:endPar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35,48%)</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 </a:t>
                      </a:r>
                      <a:endPar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30,65%)</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44 </a:t>
                      </a:r>
                      <a:endPar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70,97%)</a:t>
                      </a:r>
                      <a:endPar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19,35%)</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(17,74%)</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Obésité</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32,26%)</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(3,23%)</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(59,68%)</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18,03%)</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Diabète</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(17,74%)</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(4,84%)</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(19,35%)</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50</a:t>
                      </a:r>
                      <a:r>
                        <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80,65%)</a:t>
                      </a:r>
                      <a:endParaRPr lang="fr-FR"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sédentarité</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16,13%)</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8,06%)</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4,84%)</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(9,68%)</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(11,67%)</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Dyslipidémie</a:t>
                      </a:r>
                      <a:endParaRPr lang="fr-FR" sz="16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1,69%)</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Hérédité</a:t>
                      </a:r>
                      <a:endParaRPr lang="fr-FR"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6</a:t>
                      </a: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9,68%)</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 </a:t>
                      </a:r>
                      <a:endParaRPr lang="fr-FR"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(4,84%)</a:t>
                      </a:r>
                      <a:endParaRPr lang="fr-FR"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(4,84</a:t>
                      </a: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7</a:t>
                      </a: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11,29%)</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âge</a:t>
                      </a:r>
                      <a:endParaRPr lang="fr-FR" sz="16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(12,90%)</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(14,52%)</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68872">
                <a:tc>
                  <a:txBody>
                    <a:bodyPr/>
                    <a:lstStyle/>
                    <a:p>
                      <a:pPr>
                        <a:lnSpc>
                          <a:spcPct val="107000"/>
                        </a:lnSpc>
                        <a:spcAft>
                          <a:spcPts val="0"/>
                        </a:spcAft>
                      </a:pPr>
                      <a:r>
                        <a:rPr lang="fr-FR"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Sexe</a:t>
                      </a:r>
                      <a:endParaRPr lang="fr-FR" sz="16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6,45%)</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20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200" dirty="0">
                        <a:solidFill>
                          <a:srgbClr val="2F549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8531">
                <a:tc>
                  <a:txBody>
                    <a:bodyPr/>
                    <a:lstStyle/>
                    <a:p>
                      <a:r>
                        <a:rPr lang="fr-FR" sz="2000" dirty="0" smtClean="0"/>
                        <a:t>Score Global</a:t>
                      </a:r>
                      <a:endParaRPr lang="fr-FR" sz="2000" dirty="0"/>
                    </a:p>
                  </a:txBody>
                  <a:tcPr/>
                </a:tc>
                <a:tc>
                  <a:txBody>
                    <a:bodyPr/>
                    <a:lstStyle/>
                    <a:p>
                      <a:pPr algn="ctr"/>
                      <a:r>
                        <a:rPr lang="fr-FR" sz="2000" dirty="0" smtClean="0">
                          <a:solidFill>
                            <a:srgbClr val="FF0000"/>
                          </a:solidFill>
                        </a:rPr>
                        <a:t>22,10%</a:t>
                      </a:r>
                      <a:endParaRPr lang="fr-FR" sz="2000" dirty="0">
                        <a:solidFill>
                          <a:srgbClr val="FF0000"/>
                        </a:solidFill>
                      </a:endParaRPr>
                    </a:p>
                  </a:txBody>
                  <a:tcPr/>
                </a:tc>
                <a:tc>
                  <a:txBody>
                    <a:bodyPr/>
                    <a:lstStyle/>
                    <a:p>
                      <a:pPr algn="ctr"/>
                      <a:r>
                        <a:rPr lang="fr-FR" sz="2000" dirty="0" smtClean="0">
                          <a:solidFill>
                            <a:srgbClr val="FF0000"/>
                          </a:solidFill>
                        </a:rPr>
                        <a:t>18,22%</a:t>
                      </a:r>
                      <a:endParaRPr lang="fr-FR" sz="2000" dirty="0">
                        <a:solidFill>
                          <a:srgbClr val="FF0000"/>
                        </a:solidFill>
                      </a:endParaRPr>
                    </a:p>
                  </a:txBody>
                  <a:tcPr/>
                </a:tc>
                <a:tc>
                  <a:txBody>
                    <a:bodyPr/>
                    <a:lstStyle/>
                    <a:p>
                      <a:pPr algn="ctr"/>
                      <a:r>
                        <a:rPr lang="fr-FR" sz="2000" smtClean="0">
                          <a:solidFill>
                            <a:srgbClr val="FF0000"/>
                          </a:solidFill>
                        </a:rPr>
                        <a:t>14,92%</a:t>
                      </a:r>
                      <a:endParaRPr lang="fr-FR" sz="2000" dirty="0">
                        <a:solidFill>
                          <a:srgbClr val="FF0000"/>
                        </a:solidFill>
                      </a:endParaRPr>
                    </a:p>
                  </a:txBody>
                  <a:tcPr/>
                </a:tc>
                <a:tc>
                  <a:txBody>
                    <a:bodyPr/>
                    <a:lstStyle/>
                    <a:p>
                      <a:pPr algn="ctr"/>
                      <a:r>
                        <a:rPr lang="fr-FR" sz="2000" dirty="0" smtClean="0">
                          <a:solidFill>
                            <a:srgbClr val="FF0000"/>
                          </a:solidFill>
                        </a:rPr>
                        <a:t>26%</a:t>
                      </a:r>
                      <a:endParaRPr lang="fr-FR" sz="2000" dirty="0">
                        <a:solidFill>
                          <a:srgbClr val="FF0000"/>
                        </a:solidFill>
                      </a:endParaRPr>
                    </a:p>
                  </a:txBody>
                  <a:tcPr/>
                </a:tc>
                <a:tc>
                  <a:txBody>
                    <a:bodyPr/>
                    <a:lstStyle/>
                    <a:p>
                      <a:pPr algn="ctr"/>
                      <a:r>
                        <a:rPr lang="fr-FR" sz="2000" dirty="0" smtClean="0">
                          <a:solidFill>
                            <a:srgbClr val="FF0000"/>
                          </a:solidFill>
                        </a:rPr>
                        <a:t>24,28%</a:t>
                      </a:r>
                      <a:endParaRPr lang="fr-FR" sz="2000" dirty="0">
                        <a:solidFill>
                          <a:srgbClr val="FF0000"/>
                        </a:solidFill>
                      </a:endParaRPr>
                    </a:p>
                  </a:txBody>
                  <a:tcP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38267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952556" y="1"/>
            <a:ext cx="10401244" cy="389618"/>
          </a:xfrm>
        </p:spPr>
        <p:txBody>
          <a:bodyPr wrap="square" anchor="b">
            <a:normAutofit fontScale="90000"/>
          </a:bodyPr>
          <a:lstStyle/>
          <a:p>
            <a:pPr algn="ctr"/>
            <a:r>
              <a:rPr lang="fr-FR" dirty="0"/>
              <a:t/>
            </a:r>
            <a:br>
              <a:rPr lang="fr-FR" dirty="0"/>
            </a:br>
            <a:r>
              <a:rPr lang="fr-FR" sz="2200" dirty="0" smtClean="0"/>
              <a:t>.</a:t>
            </a:r>
            <a:r>
              <a:rPr lang="fr-FR" sz="2200" dirty="0"/>
              <a:t/>
            </a:r>
            <a:br>
              <a:rPr lang="fr-FR" sz="2200" dirty="0"/>
            </a:br>
            <a:r>
              <a:rPr lang="fr-FR" sz="1889" b="1" i="1" u="sng" dirty="0"/>
              <a:t>Tableau 2 :</a:t>
            </a:r>
            <a:r>
              <a:rPr lang="fr-FR" sz="1889" dirty="0"/>
              <a:t> Répartition des actes à observer au cours des  62 consultations </a:t>
            </a:r>
            <a:r>
              <a:rPr lang="fr-FR" sz="1889" dirty="0" smtClean="0"/>
              <a:t>d’adultes</a:t>
            </a:r>
            <a:endParaRPr lang="fr-FR" sz="1889" dirty="0"/>
          </a:p>
        </p:txBody>
      </p:sp>
      <p:graphicFrame>
        <p:nvGraphicFramePr>
          <p:cNvPr id="4" name="Espace réservé du contenu 3"/>
          <p:cNvGraphicFramePr>
            <a:graphicFrameLocks noGrp="1"/>
          </p:cNvGraphicFramePr>
          <p:nvPr>
            <p:ph idx="1"/>
          </p:nvPr>
        </p:nvGraphicFramePr>
        <p:xfrm>
          <a:off x="1776323" y="457200"/>
          <a:ext cx="7864701" cy="6400800"/>
        </p:xfrm>
        <a:graphic>
          <a:graphicData uri="http://schemas.openxmlformats.org/drawingml/2006/table">
            <a:tbl>
              <a:tblPr firstRow="1" bandRow="1">
                <a:tableStyleId>{5C22544A-7EE6-4342-B048-85BDC9FD1C3A}</a:tableStyleId>
              </a:tblPr>
              <a:tblGrid>
                <a:gridCol w="4068909"/>
                <a:gridCol w="1919545"/>
                <a:gridCol w="1876247"/>
              </a:tblGrid>
              <a:tr h="346322">
                <a:tc>
                  <a:txBody>
                    <a:bodyPr/>
                    <a:lstStyle/>
                    <a:p>
                      <a:pPr algn="l">
                        <a:lnSpc>
                          <a:spcPct val="150000"/>
                        </a:lnSpc>
                        <a:spcAft>
                          <a:spcPts val="600"/>
                        </a:spcAft>
                      </a:pPr>
                      <a:r>
                        <a:rPr lang="fr-FR" sz="1600" b="1" dirty="0">
                          <a:solidFill>
                            <a:srgbClr val="2F5496"/>
                          </a:solidFill>
                          <a:latin typeface="Times New Roman"/>
                          <a:ea typeface="Times New Roman"/>
                          <a:cs typeface="Times New Roman"/>
                        </a:rPr>
                        <a:t>Actes à observer réalisés</a:t>
                      </a:r>
                      <a:endParaRPr lang="fr-FR" sz="14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dirty="0">
                          <a:solidFill>
                            <a:srgbClr val="2F5496"/>
                          </a:solidFill>
                          <a:latin typeface="Times New Roman"/>
                          <a:ea typeface="Times New Roman"/>
                          <a:cs typeface="Times New Roman"/>
                        </a:rPr>
                        <a:t>Nombre réalisé </a:t>
                      </a:r>
                      <a:endParaRPr lang="fr-FR" sz="20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dirty="0">
                          <a:solidFill>
                            <a:srgbClr val="2F5496"/>
                          </a:solidFill>
                          <a:latin typeface="Times New Roman"/>
                          <a:ea typeface="Times New Roman"/>
                          <a:cs typeface="Times New Roman"/>
                        </a:rPr>
                        <a:t>% </a:t>
                      </a:r>
                      <a:endParaRPr lang="fr-FR" sz="2000" dirty="0">
                        <a:solidFill>
                          <a:srgbClr val="2F5496"/>
                        </a:solidFill>
                        <a:latin typeface="Times New Roman"/>
                        <a:ea typeface="Calibri"/>
                        <a:cs typeface="Times New Roman"/>
                      </a:endParaRPr>
                    </a:p>
                  </a:txBody>
                  <a:tcPr marL="68580" marR="68580" marT="0" marB="0"/>
                </a:tc>
              </a:tr>
              <a:tr h="350892">
                <a:tc>
                  <a:txBody>
                    <a:bodyPr/>
                    <a:lstStyle/>
                    <a:p>
                      <a:pPr>
                        <a:lnSpc>
                          <a:spcPct val="150000"/>
                        </a:lnSpc>
                        <a:spcAft>
                          <a:spcPts val="600"/>
                        </a:spcAft>
                      </a:pPr>
                      <a:r>
                        <a:rPr lang="fr-FR" sz="1600" b="1">
                          <a:solidFill>
                            <a:srgbClr val="000000"/>
                          </a:solidFill>
                          <a:latin typeface="Times New Roman"/>
                          <a:ea typeface="Times New Roman"/>
                          <a:cs typeface="Times New Roman"/>
                        </a:rPr>
                        <a:t>Recueil de l'histoire de la maladie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32</a:t>
                      </a:r>
                      <a:endParaRPr lang="fr-FR" sz="20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51,61</a:t>
                      </a:r>
                      <a:endParaRPr lang="fr-FR" sz="2000">
                        <a:solidFill>
                          <a:srgbClr val="2F5496"/>
                        </a:solidFill>
                        <a:latin typeface="Times New Roman"/>
                        <a:ea typeface="Calibri"/>
                        <a:cs typeface="Times New Roman"/>
                      </a:endParaRPr>
                    </a:p>
                  </a:txBody>
                  <a:tcPr marL="68580" marR="68580" marT="0" marB="0"/>
                </a:tc>
              </a:tr>
              <a:tr h="326600">
                <a:tc>
                  <a:txBody>
                    <a:bodyPr/>
                    <a:lstStyle/>
                    <a:p>
                      <a:pPr>
                        <a:lnSpc>
                          <a:spcPct val="150000"/>
                        </a:lnSpc>
                        <a:spcAft>
                          <a:spcPts val="600"/>
                        </a:spcAft>
                      </a:pPr>
                      <a:r>
                        <a:rPr lang="fr-FR" sz="1600" b="1">
                          <a:solidFill>
                            <a:srgbClr val="000000"/>
                          </a:solidFill>
                          <a:latin typeface="Times New Roman"/>
                          <a:ea typeface="Times New Roman"/>
                          <a:cs typeface="Times New Roman"/>
                        </a:rPr>
                        <a:t>Recueil facteurs de risque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4</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6,4</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Recueil des antécédents</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8</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12,9</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dirty="0">
                          <a:solidFill>
                            <a:srgbClr val="000000"/>
                          </a:solidFill>
                          <a:latin typeface="Times New Roman"/>
                          <a:ea typeface="Times New Roman"/>
                          <a:cs typeface="Times New Roman"/>
                        </a:rPr>
                        <a:t>Mesure du poids</a:t>
                      </a:r>
                      <a:endParaRPr lang="fr-FR" sz="14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29</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46,77</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Mesure  de la taille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2F5496"/>
                          </a:solidFill>
                          <a:latin typeface="Times New Roman"/>
                          <a:ea typeface="Times New Roman"/>
                          <a:cs typeface="Times New Roman"/>
                        </a:rPr>
                        <a:t>0</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2F5496"/>
                          </a:solidFill>
                          <a:latin typeface="Times New Roman"/>
                          <a:ea typeface="Times New Roman"/>
                          <a:cs typeface="Times New Roman"/>
                        </a:rPr>
                        <a:t>0</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dirty="0">
                          <a:solidFill>
                            <a:srgbClr val="FF0000"/>
                          </a:solidFill>
                          <a:latin typeface="Times New Roman"/>
                          <a:ea typeface="Times New Roman"/>
                          <a:cs typeface="Times New Roman"/>
                        </a:rPr>
                        <a:t>Mesure de la pression artérielle</a:t>
                      </a:r>
                      <a:endParaRPr lang="fr-FR" sz="1400" b="1" dirty="0">
                        <a:solidFill>
                          <a:srgbClr val="FF0000"/>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a:solidFill>
                            <a:srgbClr val="FF0000"/>
                          </a:solidFill>
                          <a:latin typeface="Times New Roman"/>
                          <a:ea typeface="Times New Roman"/>
                          <a:cs typeface="Times New Roman"/>
                        </a:rPr>
                        <a:t>50</a:t>
                      </a:r>
                      <a:endParaRPr lang="fr-FR" sz="2000" b="1">
                        <a:solidFill>
                          <a:srgbClr val="FF0000"/>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dirty="0">
                          <a:solidFill>
                            <a:srgbClr val="FF0000"/>
                          </a:solidFill>
                          <a:latin typeface="Times New Roman"/>
                          <a:ea typeface="Times New Roman"/>
                          <a:cs typeface="Times New Roman"/>
                        </a:rPr>
                        <a:t>80,65</a:t>
                      </a:r>
                      <a:endParaRPr lang="fr-FR" sz="2000" b="1" dirty="0">
                        <a:solidFill>
                          <a:srgbClr val="FF0000"/>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dirty="0">
                          <a:solidFill>
                            <a:srgbClr val="000000"/>
                          </a:solidFill>
                          <a:latin typeface="Times New Roman"/>
                          <a:ea typeface="Times New Roman"/>
                          <a:cs typeface="Times New Roman"/>
                        </a:rPr>
                        <a:t>Calcul de l'indice de masse corporelle</a:t>
                      </a:r>
                      <a:endParaRPr lang="fr-FR" sz="14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dirty="0">
                          <a:solidFill>
                            <a:srgbClr val="2F5496"/>
                          </a:solidFill>
                          <a:latin typeface="Times New Roman"/>
                          <a:ea typeface="Times New Roman"/>
                          <a:cs typeface="Times New Roman"/>
                        </a:rPr>
                        <a:t>0</a:t>
                      </a:r>
                      <a:endParaRPr lang="fr-FR" sz="20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b="1" dirty="0">
                          <a:solidFill>
                            <a:srgbClr val="2F5496"/>
                          </a:solidFill>
                          <a:latin typeface="Times New Roman"/>
                          <a:ea typeface="Times New Roman"/>
                          <a:cs typeface="Times New Roman"/>
                        </a:rPr>
                        <a:t>0</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Palpation des pouls</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2F5496"/>
                          </a:solidFill>
                          <a:latin typeface="Times New Roman"/>
                          <a:ea typeface="Times New Roman"/>
                          <a:cs typeface="Times New Roman"/>
                        </a:rPr>
                        <a:t>0</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2F5496"/>
                          </a:solidFill>
                          <a:latin typeface="Times New Roman"/>
                          <a:ea typeface="Times New Roman"/>
                          <a:cs typeface="Times New Roman"/>
                        </a:rPr>
                        <a:t>0</a:t>
                      </a:r>
                      <a:endParaRPr lang="fr-FR" sz="200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Auscultation cardiaque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7</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11,29</a:t>
                      </a:r>
                      <a:endParaRPr lang="fr-FR" sz="200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Auscultation pulmonaire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2</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3,23</a:t>
                      </a:r>
                      <a:endParaRPr lang="fr-FR" sz="200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Transcription des données sur le carnet</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53</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85,48</a:t>
                      </a:r>
                      <a:endParaRPr lang="fr-FR" sz="200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Transcription des données sur le registre</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a:solidFill>
                            <a:srgbClr val="000000"/>
                          </a:solidFill>
                          <a:latin typeface="Times New Roman"/>
                          <a:ea typeface="Times New Roman"/>
                          <a:cs typeface="Times New Roman"/>
                        </a:rPr>
                        <a:t>61</a:t>
                      </a:r>
                      <a:endParaRPr lang="fr-FR" sz="20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98,39</a:t>
                      </a:r>
                      <a:endParaRPr lang="fr-FR" sz="2000" dirty="0">
                        <a:solidFill>
                          <a:srgbClr val="2F5496"/>
                        </a:solidFill>
                        <a:latin typeface="Times New Roman"/>
                        <a:ea typeface="Calibri"/>
                        <a:cs typeface="Times New Roman"/>
                      </a:endParaRPr>
                    </a:p>
                  </a:txBody>
                  <a:tcPr marL="68580" marR="68580" marT="0" marB="0"/>
                </a:tc>
              </a:tr>
              <a:tr h="389922">
                <a:tc>
                  <a:txBody>
                    <a:bodyPr/>
                    <a:lstStyle/>
                    <a:p>
                      <a:pPr>
                        <a:lnSpc>
                          <a:spcPct val="150000"/>
                        </a:lnSpc>
                        <a:spcAft>
                          <a:spcPts val="600"/>
                        </a:spcAft>
                      </a:pPr>
                      <a:r>
                        <a:rPr lang="fr-FR" sz="1600" b="1">
                          <a:solidFill>
                            <a:srgbClr val="000000"/>
                          </a:solidFill>
                          <a:latin typeface="Times New Roman"/>
                          <a:ea typeface="Times New Roman"/>
                          <a:cs typeface="Times New Roman"/>
                        </a:rPr>
                        <a:t>Utilisation du GDT</a:t>
                      </a:r>
                      <a:endParaRPr lang="fr-FR" sz="140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40</a:t>
                      </a:r>
                      <a:endParaRPr lang="fr-FR" sz="2000" dirty="0">
                        <a:solidFill>
                          <a:srgbClr val="2F5496"/>
                        </a:solidFill>
                        <a:latin typeface="Times New Roman"/>
                        <a:ea typeface="Calibri"/>
                        <a:cs typeface="Times New Roman"/>
                      </a:endParaRPr>
                    </a:p>
                  </a:txBody>
                  <a:tcPr marL="68580" marR="68580" marT="0" marB="0"/>
                </a:tc>
                <a:tc>
                  <a:txBody>
                    <a:bodyPr/>
                    <a:lstStyle/>
                    <a:p>
                      <a:pPr algn="ctr">
                        <a:lnSpc>
                          <a:spcPct val="150000"/>
                        </a:lnSpc>
                        <a:spcAft>
                          <a:spcPts val="600"/>
                        </a:spcAft>
                      </a:pPr>
                      <a:r>
                        <a:rPr lang="fr-FR" sz="2000" dirty="0">
                          <a:solidFill>
                            <a:srgbClr val="000000"/>
                          </a:solidFill>
                          <a:latin typeface="Times New Roman"/>
                          <a:ea typeface="Times New Roman"/>
                          <a:cs typeface="Times New Roman"/>
                        </a:rPr>
                        <a:t>64,52</a:t>
                      </a:r>
                      <a:endParaRPr lang="fr-FR" sz="2000" dirty="0">
                        <a:solidFill>
                          <a:srgbClr val="2F5496"/>
                        </a:solidFill>
                        <a:latin typeface="Times New Roman"/>
                        <a:ea typeface="Calibri"/>
                        <a:cs typeface="Times New Roman"/>
                      </a:endParaRPr>
                    </a:p>
                  </a:txBody>
                  <a:tcPr marL="68580" marR="68580" marT="0" marB="0"/>
                </a:tc>
              </a:tr>
            </a:tbl>
          </a:graphicData>
        </a:graphic>
      </p:graphicFrame>
      <p:sp>
        <p:nvSpPr>
          <p:cNvPr id="5" name="ZoneTexte 4"/>
          <p:cNvSpPr txBox="1"/>
          <p:nvPr/>
        </p:nvSpPr>
        <p:spPr>
          <a:xfrm>
            <a:off x="10030707" y="1197715"/>
            <a:ext cx="1428835" cy="203132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dirty="0" smtClean="0"/>
              <a:t>Score global  des actes évaluant la recherche des MCV et FRCV était de 21,29% </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41923"/>
          </a:xfrm>
        </p:spPr>
        <p:txBody>
          <a:bodyPr/>
          <a:lstStyle/>
          <a:p>
            <a:r>
              <a:rPr lang="fr-FR" dirty="0" smtClean="0"/>
              <a:t>DISCUSSION 1/3</a:t>
            </a:r>
            <a:endParaRPr lang="fr-FR" dirty="0"/>
          </a:p>
        </p:txBody>
      </p:sp>
      <p:sp>
        <p:nvSpPr>
          <p:cNvPr id="3" name="Espace réservé du contenu 2"/>
          <p:cNvSpPr>
            <a:spLocks noGrp="1"/>
          </p:cNvSpPr>
          <p:nvPr>
            <p:ph idx="1"/>
          </p:nvPr>
        </p:nvSpPr>
        <p:spPr>
          <a:xfrm>
            <a:off x="838200" y="1416370"/>
            <a:ext cx="10515600" cy="4900316"/>
          </a:xfrm>
        </p:spPr>
        <p:txBody>
          <a:bodyPr>
            <a:normAutofit fontScale="55000" lnSpcReduction="20000"/>
          </a:bodyPr>
          <a:lstStyle/>
          <a:p>
            <a:pPr>
              <a:buNone/>
            </a:pPr>
            <a:r>
              <a:rPr lang="fr-FR" sz="5818" b="1" i="1" dirty="0" smtClean="0"/>
              <a:t>Connaissances des facteurs de risque </a:t>
            </a:r>
            <a:endParaRPr lang="fr-FR" sz="5818" dirty="0" smtClean="0"/>
          </a:p>
          <a:p>
            <a:r>
              <a:rPr lang="fr-FR" sz="5818" b="1" i="1" dirty="0" smtClean="0"/>
              <a:t>Notre étude</a:t>
            </a:r>
            <a:r>
              <a:rPr lang="fr-FR" sz="5818" dirty="0" smtClean="0"/>
              <a:t> : méconnaissance générale des principaux facteurs de risque cardiovasculaire tant dans leur reconnaissance et leurs définitions opérationnelles. Cependant le définition opérationnelle du tabagisme était connue de la majorité (93,55¨%)</a:t>
            </a:r>
          </a:p>
          <a:p>
            <a:r>
              <a:rPr lang="fr-FR" sz="5818" b="1" i="1" dirty="0" smtClean="0"/>
              <a:t>Littérature.</a:t>
            </a:r>
          </a:p>
          <a:p>
            <a:pPr lvl="1"/>
            <a:r>
              <a:rPr lang="fr-FR" sz="5091" dirty="0" smtClean="0"/>
              <a:t>Méconnaissance de la définition de l’HTA</a:t>
            </a:r>
          </a:p>
          <a:p>
            <a:pPr lvl="1"/>
            <a:r>
              <a:rPr lang="fr-FR" sz="5091" dirty="0" smtClean="0"/>
              <a:t>Méconnaissance de le définition du diabète sucré</a:t>
            </a:r>
          </a:p>
          <a:p>
            <a:pPr lvl="1"/>
            <a:r>
              <a:rPr lang="fr-FR" sz="5091" dirty="0" smtClean="0"/>
              <a:t>Méconnaissance de définition de l’obésité</a:t>
            </a:r>
          </a:p>
          <a:p>
            <a:r>
              <a:rPr lang="fr-FR" sz="5818" dirty="0" smtClean="0"/>
              <a:t>Explications</a:t>
            </a:r>
          </a:p>
          <a:p>
            <a:pPr lvl="1"/>
            <a:r>
              <a:rPr lang="fr-FR" sz="5091" dirty="0" smtClean="0"/>
              <a:t>Présence de seuils dans les définitions opérationnelles</a:t>
            </a:r>
          </a:p>
          <a:p>
            <a:pPr lvl="1"/>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41923"/>
          </a:xfrm>
        </p:spPr>
        <p:txBody>
          <a:bodyPr/>
          <a:lstStyle/>
          <a:p>
            <a:r>
              <a:rPr lang="fr-FR" dirty="0" smtClean="0"/>
              <a:t>DISCUSSION 2/3</a:t>
            </a:r>
            <a:endParaRPr lang="fr-FR" dirty="0"/>
          </a:p>
        </p:txBody>
      </p:sp>
      <p:sp>
        <p:nvSpPr>
          <p:cNvPr id="3" name="Espace réservé du contenu 2"/>
          <p:cNvSpPr>
            <a:spLocks noGrp="1"/>
          </p:cNvSpPr>
          <p:nvPr>
            <p:ph idx="1"/>
          </p:nvPr>
        </p:nvSpPr>
        <p:spPr>
          <a:xfrm>
            <a:off x="838200" y="1318690"/>
            <a:ext cx="10515600" cy="4965436"/>
          </a:xfrm>
        </p:spPr>
        <p:txBody>
          <a:bodyPr>
            <a:noAutofit/>
          </a:bodyPr>
          <a:lstStyle/>
          <a:p>
            <a:pPr>
              <a:buNone/>
            </a:pPr>
            <a:r>
              <a:rPr lang="fr-FR" sz="3200" b="1" i="1" dirty="0" smtClean="0"/>
              <a:t>Recherche ou dépistage des facteurs de risque cardiovasculaire.</a:t>
            </a:r>
            <a:endParaRPr lang="fr-FR" sz="3200" dirty="0" smtClean="0"/>
          </a:p>
          <a:p>
            <a:r>
              <a:rPr lang="fr-FR" sz="3200" b="1" i="1" dirty="0" smtClean="0"/>
              <a:t>Notre étude :</a:t>
            </a:r>
            <a:r>
              <a:rPr lang="fr-FR" sz="3200" dirty="0" smtClean="0"/>
              <a:t> Existence de lacunes importantes dans la recherche ou dépistage des facteurs de risque cardiovasculaires. Cependant la recherche systématique de l’HTA était excellente.</a:t>
            </a:r>
          </a:p>
          <a:p>
            <a:r>
              <a:rPr lang="fr-FR" sz="3200" b="1" i="1" dirty="0" smtClean="0"/>
              <a:t>Explications :</a:t>
            </a:r>
          </a:p>
          <a:p>
            <a:pPr>
              <a:buNone/>
            </a:pPr>
            <a:r>
              <a:rPr lang="fr-FR" sz="3200" dirty="0" smtClean="0"/>
              <a:t>La mesure de la pression artérielle est une routine intégrée dans les soins infirmiers ce qui n’est pas les cas des autres facteurs de risque </a:t>
            </a:r>
          </a:p>
          <a:p>
            <a:pPr>
              <a:buNone/>
            </a:pPr>
            <a:endParaRPr lang="fr-F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07044"/>
          </a:xfrm>
        </p:spPr>
        <p:txBody>
          <a:bodyPr/>
          <a:lstStyle/>
          <a:p>
            <a:r>
              <a:rPr lang="fr-FR" dirty="0" smtClean="0"/>
              <a:t>DISCUSSION 3/3</a:t>
            </a:r>
            <a:endParaRPr lang="fr-FR" dirty="0"/>
          </a:p>
        </p:txBody>
      </p:sp>
      <p:sp>
        <p:nvSpPr>
          <p:cNvPr id="3" name="Espace réservé du contenu 2"/>
          <p:cNvSpPr>
            <a:spLocks noGrp="1"/>
          </p:cNvSpPr>
          <p:nvPr>
            <p:ph idx="1"/>
          </p:nvPr>
        </p:nvSpPr>
        <p:spPr>
          <a:xfrm>
            <a:off x="838200" y="1318690"/>
            <a:ext cx="10515600" cy="4997996"/>
          </a:xfrm>
        </p:spPr>
        <p:txBody>
          <a:bodyPr>
            <a:normAutofit/>
          </a:bodyPr>
          <a:lstStyle/>
          <a:p>
            <a:pPr>
              <a:buNone/>
            </a:pPr>
            <a:r>
              <a:rPr lang="fr-FR" sz="3200" b="1" i="1" dirty="0" smtClean="0"/>
              <a:t>Connaissance sur la prise en charge des facteurs de risque cardiovasculaire modifiables</a:t>
            </a:r>
            <a:endParaRPr lang="fr-FR" sz="3200" dirty="0" smtClean="0"/>
          </a:p>
          <a:p>
            <a:pPr marL="514350" indent="-514350"/>
            <a:r>
              <a:rPr lang="fr-FR" sz="3200" b="1" i="1" dirty="0" smtClean="0"/>
              <a:t>Notre étude : </a:t>
            </a:r>
            <a:r>
              <a:rPr lang="fr-FR" sz="3200" dirty="0" smtClean="0"/>
              <a:t>méconnaissance globale de la prise en charge des facteurs de risque cardiovasculaire modifiables. Mais celle du diabète sucré semblait être mieux connue.</a:t>
            </a:r>
          </a:p>
          <a:p>
            <a:r>
              <a:rPr lang="fr-FR" sz="3200" b="1" i="1" dirty="0" smtClean="0"/>
              <a:t>Littérature :</a:t>
            </a:r>
          </a:p>
          <a:p>
            <a:pPr lvl="1"/>
            <a:r>
              <a:rPr lang="fr-FR" sz="2800" dirty="0" smtClean="0"/>
              <a:t>Prescription irrationnelle des antihypertenseurs par les paramédicaux</a:t>
            </a:r>
          </a:p>
          <a:p>
            <a:r>
              <a:rPr lang="fr-FR" sz="3200" b="1" i="1" dirty="0" smtClean="0"/>
              <a:t>Explication:</a:t>
            </a:r>
          </a:p>
          <a:p>
            <a:pPr lvl="1"/>
            <a:r>
              <a:rPr lang="fr-FR" sz="2800" dirty="0" smtClean="0"/>
              <a:t>Utilisation d’un guide de diagnostic et traitement non</a:t>
            </a:r>
            <a:r>
              <a:rPr lang="fr-FR" sz="2800" dirty="0" smtClean="0"/>
              <a:t> révise </a:t>
            </a:r>
            <a:endParaRPr lang="fr-FR" sz="2800" dirty="0" smtClean="0"/>
          </a:p>
          <a:p>
            <a:pPr>
              <a:buNone/>
            </a:pPr>
            <a:endParaRPr lang="fr-F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37284"/>
          </a:xfrm>
        </p:spPr>
        <p:txBody>
          <a:bodyPr/>
          <a:lstStyle/>
          <a:p>
            <a:r>
              <a:rPr lang="fr-FR" dirty="0" smtClean="0"/>
              <a:t>CONCLUSION</a:t>
            </a:r>
            <a:endParaRPr lang="fr-FR" dirty="0"/>
          </a:p>
        </p:txBody>
      </p:sp>
      <p:sp>
        <p:nvSpPr>
          <p:cNvPr id="3" name="Espace réservé du contenu 2"/>
          <p:cNvSpPr>
            <a:spLocks noGrp="1"/>
          </p:cNvSpPr>
          <p:nvPr>
            <p:ph idx="1"/>
          </p:nvPr>
        </p:nvSpPr>
        <p:spPr>
          <a:xfrm>
            <a:off x="838200" y="1383810"/>
            <a:ext cx="10515600" cy="4949156"/>
          </a:xfrm>
        </p:spPr>
        <p:txBody>
          <a:bodyPr>
            <a:noAutofit/>
          </a:bodyPr>
          <a:lstStyle/>
          <a:p>
            <a:pPr>
              <a:buNone/>
            </a:pPr>
            <a:r>
              <a:rPr lang="fr-FR" sz="3600" dirty="0" smtClean="0"/>
              <a:t>Notre étude a permis de mettre en lumière les faibles connaissances et pratiques des agents de santé de première ligne de notre système de santé en ce qui concerne le dépistage et la prise en charge des principaux facteurs de risque cardiovasculaire. </a:t>
            </a:r>
          </a:p>
          <a:p>
            <a:pPr>
              <a:buNone/>
            </a:pPr>
            <a:r>
              <a:rPr lang="fr-FR" sz="3600" dirty="0" smtClean="0"/>
              <a:t>Vue l’émergence  des maladies cardiovasculaires, il est URGENT d’ opérationnaliser sur le terrain le programme national de lutte contre les maladies non transmissibles .  </a:t>
            </a:r>
          </a:p>
          <a:p>
            <a:endParaRPr lang="fr-F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lstStyle/>
          <a:p>
            <a:r>
              <a:rPr lang="fr-FR" dirty="0" smtClean="0"/>
              <a:t>Introduction</a:t>
            </a:r>
          </a:p>
          <a:p>
            <a:r>
              <a:rPr lang="fr-FR" dirty="0" smtClean="0"/>
              <a:t>Objectif de l’étude</a:t>
            </a:r>
          </a:p>
          <a:p>
            <a:r>
              <a:rPr lang="fr-FR" dirty="0" smtClean="0"/>
              <a:t>Méthodologie</a:t>
            </a:r>
          </a:p>
          <a:p>
            <a:r>
              <a:rPr lang="fr-FR" dirty="0" smtClean="0"/>
              <a:t>Résultats</a:t>
            </a:r>
          </a:p>
          <a:p>
            <a:r>
              <a:rPr lang="fr-FR" dirty="0" smtClean="0"/>
              <a:t>Discussion</a:t>
            </a:r>
          </a:p>
          <a:p>
            <a:r>
              <a:rPr lang="fr-FR" dirty="0" smtClean="0"/>
              <a:t>Conclusion</a:t>
            </a:r>
          </a:p>
          <a:p>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17579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838200" y="1825625"/>
            <a:ext cx="10885660" cy="4351338"/>
          </a:xfrm>
        </p:spPr>
        <p:txBody>
          <a:bodyPr>
            <a:normAutofit/>
          </a:bodyPr>
          <a:lstStyle/>
          <a:p>
            <a:r>
              <a:rPr lang="fr-FR" sz="3600" dirty="0" smtClean="0"/>
              <a:t>Transition épidémiologique avec émergence des maladies non transmissibles en particulier cardiovasculaires (MCV)</a:t>
            </a:r>
          </a:p>
          <a:p>
            <a:r>
              <a:rPr lang="fr-FR" sz="3600" dirty="0" smtClean="0"/>
              <a:t>Emergence des MCV due à celle des Facteurs de risque cardiovasculaire (FRCV)</a:t>
            </a:r>
          </a:p>
          <a:p>
            <a:r>
              <a:rPr lang="fr-FR" sz="3600" dirty="0" smtClean="0"/>
              <a:t>La lutte contre les MCV passe par le dépistage précoce et la  prise en charge adéquate des FRCV.  </a:t>
            </a:r>
            <a:endParaRPr lang="fr-FR"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1/2</a:t>
            </a:r>
            <a:endParaRPr lang="fr-FR" dirty="0"/>
          </a:p>
        </p:txBody>
      </p:sp>
      <p:sp>
        <p:nvSpPr>
          <p:cNvPr id="3" name="Espace réservé du contenu 2"/>
          <p:cNvSpPr>
            <a:spLocks noGrp="1"/>
          </p:cNvSpPr>
          <p:nvPr>
            <p:ph idx="1"/>
          </p:nvPr>
        </p:nvSpPr>
        <p:spPr/>
        <p:txBody>
          <a:bodyPr>
            <a:normAutofit fontScale="92500" lnSpcReduction="10000"/>
          </a:bodyPr>
          <a:lstStyle/>
          <a:p>
            <a:r>
              <a:rPr lang="fr-FR" sz="4973" dirty="0" smtClean="0"/>
              <a:t>Interface de notre système de santé avec la population= structures de soins de 1</a:t>
            </a:r>
            <a:r>
              <a:rPr lang="fr-FR" sz="4973" baseline="30000" dirty="0" smtClean="0"/>
              <a:t>er</a:t>
            </a:r>
            <a:r>
              <a:rPr lang="fr-FR" sz="4973" dirty="0" smtClean="0"/>
              <a:t> ligne que sont les centres de santé et de promotion sociale (CSPS) animés par les paramédicaux.</a:t>
            </a:r>
          </a:p>
          <a:p>
            <a:r>
              <a:rPr lang="fr-FR" sz="4973" dirty="0" smtClean="0"/>
              <a:t>La lutte contre les MCV doit impliquer les CSPS</a:t>
            </a:r>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 de l’étude:</a:t>
            </a:r>
            <a:br>
              <a:rPr lang="fr-FR" dirty="0" smtClean="0"/>
            </a:br>
            <a:endParaRPr lang="fr-FR" dirty="0"/>
          </a:p>
        </p:txBody>
      </p:sp>
      <p:sp>
        <p:nvSpPr>
          <p:cNvPr id="3" name="Espace réservé du contenu 2"/>
          <p:cNvSpPr>
            <a:spLocks noGrp="1"/>
          </p:cNvSpPr>
          <p:nvPr>
            <p:ph idx="1"/>
          </p:nvPr>
        </p:nvSpPr>
        <p:spPr/>
        <p:txBody>
          <a:bodyPr/>
          <a:lstStyle/>
          <a:p>
            <a:pPr lvl="1"/>
            <a:r>
              <a:rPr lang="fr-FR" sz="4400" dirty="0" smtClean="0"/>
              <a:t>Evaluer </a:t>
            </a:r>
            <a:r>
              <a:rPr lang="fr-FR" sz="4400" dirty="0"/>
              <a:t>les connaissances et pratiques du personnel de soins des formations sanitaires de première ligne du District Sanitaire de Ouahigouya </a:t>
            </a:r>
            <a:r>
              <a:rPr lang="fr-FR" sz="4400" dirty="0" smtClean="0"/>
              <a:t>sur </a:t>
            </a:r>
            <a:r>
              <a:rPr lang="fr-FR" sz="4400" dirty="0"/>
              <a:t>le dépistage et la prise en charge </a:t>
            </a:r>
            <a:r>
              <a:rPr lang="fr-FR" sz="4400" dirty="0" smtClean="0"/>
              <a:t>des principaux </a:t>
            </a:r>
            <a:r>
              <a:rPr lang="fr-FR" sz="4400" dirty="0"/>
              <a:t>facteurs de risque cardiovasculaire.</a:t>
            </a:r>
          </a:p>
          <a:p>
            <a:endParaRPr lang="fr-FR" sz="4000" dirty="0" smtClean="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87949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09048"/>
          </a:xfrm>
        </p:spPr>
        <p:txBody>
          <a:bodyPr/>
          <a:lstStyle/>
          <a:p>
            <a:r>
              <a:rPr lang="fr-FR" dirty="0" smtClean="0"/>
              <a:t>Méthodologie 1/3</a:t>
            </a:r>
            <a:endParaRPr lang="fr-FR" dirty="0"/>
          </a:p>
        </p:txBody>
      </p:sp>
      <p:sp>
        <p:nvSpPr>
          <p:cNvPr id="3" name="Espace réservé du contenu 2"/>
          <p:cNvSpPr>
            <a:spLocks noGrp="1"/>
          </p:cNvSpPr>
          <p:nvPr>
            <p:ph idx="1"/>
          </p:nvPr>
        </p:nvSpPr>
        <p:spPr>
          <a:xfrm>
            <a:off x="838200" y="1350818"/>
            <a:ext cx="10515600" cy="5041805"/>
          </a:xfrm>
        </p:spPr>
        <p:txBody>
          <a:bodyPr>
            <a:normAutofit fontScale="47500" lnSpcReduction="20000"/>
          </a:bodyPr>
          <a:lstStyle/>
          <a:p>
            <a:r>
              <a:rPr lang="fr-FR" sz="6800" u="sng" dirty="0" smtClean="0"/>
              <a:t>Etude:  </a:t>
            </a:r>
            <a:r>
              <a:rPr lang="fr-FR" sz="6737" dirty="0" smtClean="0"/>
              <a:t>transversale descriptive </a:t>
            </a:r>
            <a:r>
              <a:rPr lang="fr-FR" sz="6737" dirty="0"/>
              <a:t>dans les </a:t>
            </a:r>
            <a:r>
              <a:rPr lang="fr-FR" sz="6737" dirty="0" smtClean="0"/>
              <a:t>20 formations </a:t>
            </a:r>
            <a:r>
              <a:rPr lang="fr-FR" sz="6737" dirty="0"/>
              <a:t>sanitaires publiques du 1</a:t>
            </a:r>
            <a:r>
              <a:rPr lang="fr-FR" sz="6737" baseline="30000" dirty="0"/>
              <a:t>er</a:t>
            </a:r>
            <a:r>
              <a:rPr lang="fr-FR" sz="6737" dirty="0"/>
              <a:t> échelon de soins de la commune de Ouahigouya dans le District Sanitaire du même nom du 1er mars au 15 mars 2021</a:t>
            </a:r>
            <a:r>
              <a:rPr lang="fr-FR" sz="5818" dirty="0"/>
              <a:t>.</a:t>
            </a:r>
            <a:endParaRPr lang="fr-FR" sz="5818" dirty="0" smtClean="0"/>
          </a:p>
          <a:p>
            <a:r>
              <a:rPr lang="fr-FR" sz="6800" u="sng" dirty="0" smtClean="0"/>
              <a:t>Critères d’inclusion</a:t>
            </a:r>
            <a:r>
              <a:rPr lang="fr-FR" sz="6800" dirty="0" smtClean="0"/>
              <a:t>:</a:t>
            </a:r>
          </a:p>
          <a:p>
            <a:pPr marL="0" indent="0">
              <a:buNone/>
            </a:pPr>
            <a:r>
              <a:rPr lang="fr-FR" sz="6737" dirty="0" smtClean="0"/>
              <a:t>Tout </a:t>
            </a:r>
            <a:r>
              <a:rPr lang="fr-FR" sz="6737" dirty="0"/>
              <a:t>personnel soignant chargé de la consultation et consentant, quel que soit l’âge et le genre et présent dans la formation sanitaire au moment du passage des investigateurs</a:t>
            </a:r>
            <a:r>
              <a:rPr lang="fr-FR" sz="6737" dirty="0" smtClean="0"/>
              <a:t>.</a:t>
            </a:r>
            <a:r>
              <a:rPr lang="fr-FR" sz="6000" dirty="0" smtClean="0"/>
              <a:t>. </a:t>
            </a:r>
            <a:r>
              <a:rPr lang="fr-FR" sz="6800" dirty="0" smtClean="0"/>
              <a:t> </a:t>
            </a:r>
          </a:p>
          <a:p>
            <a:r>
              <a:rPr lang="fr-FR" sz="6800" u="sng" dirty="0" smtClean="0"/>
              <a:t>Critères d’exclusion: </a:t>
            </a:r>
          </a:p>
          <a:p>
            <a:pPr>
              <a:buNone/>
            </a:pPr>
            <a:r>
              <a:rPr lang="fr-FR" sz="7200" dirty="0" smtClean="0"/>
              <a:t>les sujets ayant moins d’un an de service ou absents pendant le passage des enquêteurs</a:t>
            </a:r>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48934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05392"/>
          </a:xfrm>
        </p:spPr>
        <p:txBody>
          <a:bodyPr/>
          <a:lstStyle/>
          <a:p>
            <a:r>
              <a:rPr lang="fr-FR" dirty="0" smtClean="0"/>
              <a:t>Méthodologie 2/3</a:t>
            </a:r>
            <a:endParaRPr lang="fr-FR" dirty="0"/>
          </a:p>
        </p:txBody>
      </p:sp>
      <p:sp>
        <p:nvSpPr>
          <p:cNvPr id="3" name="Espace réservé du contenu 2"/>
          <p:cNvSpPr>
            <a:spLocks noGrp="1"/>
          </p:cNvSpPr>
          <p:nvPr>
            <p:ph idx="1"/>
          </p:nvPr>
        </p:nvSpPr>
        <p:spPr>
          <a:xfrm>
            <a:off x="838200" y="1159727"/>
            <a:ext cx="10515600" cy="5017236"/>
          </a:xfrm>
        </p:spPr>
        <p:txBody>
          <a:bodyPr/>
          <a:lstStyle/>
          <a:p>
            <a:pPr marL="0" indent="0">
              <a:buNone/>
            </a:pPr>
            <a:r>
              <a:rPr lang="fr-FR" sz="4800" dirty="0"/>
              <a:t>Les données ont été colligées </a:t>
            </a:r>
            <a:r>
              <a:rPr lang="fr-FR" sz="3600" dirty="0"/>
              <a:t>:</a:t>
            </a:r>
          </a:p>
          <a:p>
            <a:pPr lvl="1"/>
            <a:r>
              <a:rPr lang="fr-FR" sz="4000" dirty="0"/>
              <a:t>un questionnaire anonyme  à travers une interview individuel auprès de chaque participant consentant </a:t>
            </a:r>
          </a:p>
          <a:p>
            <a:pPr lvl="1"/>
            <a:r>
              <a:rPr lang="fr-FR" sz="4000" dirty="0"/>
              <a:t>une grille d’observation de la consultation d’adultes vus pour la première fois quel que soit le motif dans chaque formation sanitaire visitée.</a:t>
            </a:r>
          </a:p>
          <a:p>
            <a:pPr marL="0" indent="0">
              <a:buNone/>
            </a:pPr>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58461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683090"/>
          </a:xfrm>
        </p:spPr>
        <p:txBody>
          <a:bodyPr>
            <a:normAutofit fontScale="90000"/>
          </a:bodyPr>
          <a:lstStyle/>
          <a:p>
            <a:r>
              <a:rPr lang="fr-FR" dirty="0" smtClean="0"/>
              <a:t>Méthodologie 3/3</a:t>
            </a:r>
            <a:endParaRPr lang="fr-FR" dirty="0"/>
          </a:p>
        </p:txBody>
      </p:sp>
      <p:sp>
        <p:nvSpPr>
          <p:cNvPr id="3" name="Espace réservé du contenu 2"/>
          <p:cNvSpPr>
            <a:spLocks noGrp="1"/>
          </p:cNvSpPr>
          <p:nvPr>
            <p:ph idx="1"/>
          </p:nvPr>
        </p:nvSpPr>
        <p:spPr>
          <a:xfrm>
            <a:off x="838200" y="1159727"/>
            <a:ext cx="10515600" cy="5017236"/>
          </a:xfrm>
        </p:spPr>
        <p:txBody>
          <a:bodyPr>
            <a:normAutofit/>
          </a:bodyPr>
          <a:lstStyle/>
          <a:p>
            <a:r>
              <a:rPr lang="fr-FR" sz="3600" dirty="0"/>
              <a:t>Un référentiel de bonnes réponses avait été établi.</a:t>
            </a:r>
          </a:p>
          <a:p>
            <a:r>
              <a:rPr lang="fr-FR" sz="3600" dirty="0"/>
              <a:t>Un score global était calculé pour les réponses concernant plusieurs items ou facteurs de risque</a:t>
            </a:r>
            <a:r>
              <a:rPr lang="fr-FR" sz="3600" dirty="0" smtClean="0"/>
              <a:t>.</a:t>
            </a:r>
          </a:p>
          <a:p>
            <a:r>
              <a:rPr lang="fr-FR" sz="3600" dirty="0" smtClean="0"/>
              <a:t> </a:t>
            </a:r>
            <a:r>
              <a:rPr lang="fr-FR" sz="3600" dirty="0"/>
              <a:t>Le score étant le nombre global de bonnes réponses sur la totalité des réponses attendues multiplié par 100. </a:t>
            </a:r>
            <a:endParaRPr lang="fr-FR" sz="3600" dirty="0" smtClean="0"/>
          </a:p>
          <a:p>
            <a:r>
              <a:rPr lang="fr-FR" sz="3600" dirty="0" smtClean="0"/>
              <a:t>Etait </a:t>
            </a:r>
            <a:r>
              <a:rPr lang="fr-FR" sz="3600" dirty="0"/>
              <a:t>comme acceptable, un score global ou une proportion de bonnes réponses supérieur ou égale à 60%. </a:t>
            </a:r>
          </a:p>
          <a:p>
            <a:pPr marL="0" indent="0">
              <a:buNone/>
            </a:pPr>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76520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r>
              <a:rPr lang="fr-FR" b="1" dirty="0"/>
              <a:t>Les résultats </a:t>
            </a:r>
            <a:endParaRPr lang="fr-FR" dirty="0"/>
          </a:p>
        </p:txBody>
      </p:sp>
      <p:sp>
        <p:nvSpPr>
          <p:cNvPr id="3" name="Espace réservé du contenu 2"/>
          <p:cNvSpPr>
            <a:spLocks noGrp="1"/>
          </p:cNvSpPr>
          <p:nvPr>
            <p:ph idx="1"/>
          </p:nvPr>
        </p:nvSpPr>
        <p:spPr>
          <a:xfrm>
            <a:off x="838200" y="1413166"/>
            <a:ext cx="10893136" cy="4763799"/>
          </a:xfrm>
        </p:spPr>
        <p:txBody>
          <a:bodyPr>
            <a:normAutofit fontScale="85000" lnSpcReduction="20000"/>
          </a:bodyPr>
          <a:lstStyle/>
          <a:p>
            <a:pPr marL="0" indent="0">
              <a:buNone/>
            </a:pPr>
            <a:r>
              <a:rPr lang="fr-FR" b="1" dirty="0"/>
              <a:t>Caractéristiques de la population : </a:t>
            </a:r>
            <a:endParaRPr lang="fr-FR" dirty="0"/>
          </a:p>
          <a:p>
            <a:r>
              <a:rPr lang="fr-FR" dirty="0"/>
              <a:t>62 agents de santé paramédicaux interviewés qui représentaient  23,75% de l’ensemble du personnel soignants paramédical. </a:t>
            </a:r>
          </a:p>
          <a:p>
            <a:r>
              <a:rPr lang="fr-FR" dirty="0"/>
              <a:t>L’âge moyen était de 38,84 ± 6,75 ans. </a:t>
            </a:r>
          </a:p>
          <a:p>
            <a:r>
              <a:rPr lang="fr-FR" dirty="0"/>
              <a:t>Le sexe féminin représentait 51,61% de l’effectif soit un sexratio de </a:t>
            </a:r>
            <a:r>
              <a:rPr lang="fr-FR" dirty="0" smtClean="0"/>
              <a:t>0,94.</a:t>
            </a:r>
          </a:p>
          <a:p>
            <a:r>
              <a:rPr lang="fr-FR" dirty="0" smtClean="0"/>
              <a:t>L’ancienneté </a:t>
            </a:r>
            <a:r>
              <a:rPr lang="fr-FR" dirty="0"/>
              <a:t>professionnelle variait entre 1  et 31 ans avec une moyenne de 11,77±7,17 ans</a:t>
            </a:r>
            <a:r>
              <a:rPr lang="fr-FR" dirty="0" smtClean="0"/>
              <a:t>.</a:t>
            </a:r>
            <a:endParaRPr lang="fr-FR" dirty="0"/>
          </a:p>
          <a:p>
            <a:r>
              <a:rPr lang="fr-FR" dirty="0"/>
              <a:t>L’échantillon était composé de </a:t>
            </a:r>
            <a:r>
              <a:rPr lang="fr-FR" dirty="0" smtClean="0"/>
              <a:t>:</a:t>
            </a:r>
          </a:p>
          <a:p>
            <a:pPr lvl="1"/>
            <a:r>
              <a:rPr lang="fr-FR" dirty="0">
                <a:solidFill>
                  <a:srgbClr val="FF0000"/>
                </a:solidFill>
              </a:rPr>
              <a:t>28 (45,16%) infirmiers diplômés d’état </a:t>
            </a:r>
          </a:p>
          <a:p>
            <a:pPr lvl="1"/>
            <a:r>
              <a:rPr lang="fr-FR" dirty="0"/>
              <a:t>10 (16,13%) agents itinérants de santé, </a:t>
            </a:r>
          </a:p>
          <a:p>
            <a:pPr lvl="1"/>
            <a:r>
              <a:rPr lang="fr-FR" dirty="0"/>
              <a:t>7 (11,29%) accoucheuses brevetés, </a:t>
            </a:r>
          </a:p>
          <a:p>
            <a:pPr lvl="1"/>
            <a:r>
              <a:rPr lang="fr-FR" dirty="0" smtClean="0"/>
              <a:t>6 </a:t>
            </a:r>
            <a:r>
              <a:rPr lang="fr-FR" dirty="0"/>
              <a:t>(9,68%)  infirmiers brevetés, </a:t>
            </a:r>
            <a:endParaRPr lang="fr-FR" dirty="0" smtClean="0"/>
          </a:p>
          <a:p>
            <a:pPr lvl="1"/>
            <a:r>
              <a:rPr lang="fr-FR" dirty="0" smtClean="0"/>
              <a:t>6 </a:t>
            </a:r>
            <a:r>
              <a:rPr lang="fr-FR" dirty="0"/>
              <a:t>(9,68%) sages-femmes/maïeuticiens. </a:t>
            </a:r>
            <a:endParaRPr lang="fr-FR" dirty="0" smtClean="0"/>
          </a:p>
          <a:p>
            <a:pPr lvl="1"/>
            <a:r>
              <a:rPr lang="fr-FR" dirty="0" smtClean="0"/>
              <a:t>5 </a:t>
            </a:r>
            <a:r>
              <a:rPr lang="fr-FR" dirty="0"/>
              <a:t>(8,06%) accoucheuses auxiliaires, </a:t>
            </a:r>
          </a:p>
          <a:p>
            <a:pPr lvl="1"/>
            <a:endParaRPr lang="fr-FR"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0505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a="http://schemas.openxmlformats.org/drawingml/2006/main"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1217</Words>
  <Application>Microsoft Office PowerPoint</Application>
  <PresentationFormat>Personnalisé</PresentationFormat>
  <Paragraphs>233</Paragraphs>
  <Slides>15</Slides>
  <Notes>0</Notes>
  <HiddenSlides>0</HiddenSlides>
  <MMClips>0</MMClips>
  <ScaleCrop>false</ScaleCrop>
  <HeadingPairs>
    <vt:vector size="4" baseType="variant">
      <vt:variant>
        <vt:lpstr>Modèle de conception</vt:lpstr>
      </vt:variant>
      <vt:variant>
        <vt:i4>1</vt:i4>
      </vt:variant>
      <vt:variant>
        <vt:lpstr>Titres des diapositives</vt:lpstr>
      </vt:variant>
      <vt:variant>
        <vt:i4>15</vt:i4>
      </vt:variant>
    </vt:vector>
  </HeadingPairs>
  <TitlesOfParts>
    <vt:vector size="16" baseType="lpstr">
      <vt:lpstr>Thème Office</vt:lpstr>
      <vt:lpstr>Connaissances et pratiques du personnel soignant de 1er ligne du systéme de santé de la commune  de Ouahigouya sur les facteurs de risque cardiovasculaires</vt:lpstr>
      <vt:lpstr>Plan</vt:lpstr>
      <vt:lpstr>Introduction</vt:lpstr>
      <vt:lpstr>Introduction 1/2</vt:lpstr>
      <vt:lpstr>Objectif de l’étude: </vt:lpstr>
      <vt:lpstr>Méthodologie 1/3</vt:lpstr>
      <vt:lpstr>Méthodologie 2/3</vt:lpstr>
      <vt:lpstr>Méthodologie 3/3</vt:lpstr>
      <vt:lpstr>Les résultats </vt:lpstr>
      <vt:lpstr>Tableau 1: Proportion de bonnes réponses des agents sur leurs connaissances</vt:lpstr>
      <vt:lpstr> . Tableau 2 : Répartition des actes à observer au cours des  62 consultations d’adultes</vt:lpstr>
      <vt:lpstr>DISCUSSION 1/3</vt:lpstr>
      <vt:lpstr>DISCUSSION 2/3</vt:lpstr>
      <vt:lpstr>DISCUSSION 3/3</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OS MAC</cp:lastModifiedBy>
  <cp:revision>36</cp:revision>
  <dcterms:created xsi:type="dcterms:W3CDTF">2021-10-27T03:20:03Z</dcterms:created>
  <dcterms:modified xsi:type="dcterms:W3CDTF">2021-10-27T04:07:59Z</dcterms:modified>
</cp:coreProperties>
</file>